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Roboto Condensed"/>
      <p:regular r:id="rId27"/>
      <p:bold r:id="rId28"/>
      <p:italic r:id="rId29"/>
      <p:boldItalic r:id="rId30"/>
    </p:embeddedFont>
    <p:embeddedFont>
      <p:font typeface="Helvetica Neue"/>
      <p:bold r:id="rId31"/>
      <p:boldItalic r:id="rId32"/>
    </p:embeddedFont>
    <p:embeddedFont>
      <p:font typeface="Roboto Mon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Condensed-bold.fntdata"/><Relationship Id="rId27" Type="http://schemas.openxmlformats.org/officeDocument/2006/relationships/font" Target="fonts/RobotoCondense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.fntdata"/><Relationship Id="rId30" Type="http://schemas.openxmlformats.org/officeDocument/2006/relationships/font" Target="fonts/RobotoCondensed-boldItalic.fntdata"/><Relationship Id="rId11" Type="http://schemas.openxmlformats.org/officeDocument/2006/relationships/slide" Target="slides/slide7.xml"/><Relationship Id="rId33" Type="http://schemas.openxmlformats.org/officeDocument/2006/relationships/font" Target="fonts/RobotoMono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35" Type="http://schemas.openxmlformats.org/officeDocument/2006/relationships/font" Target="fonts/RobotoMono-italic.fntdata"/><Relationship Id="rId12" Type="http://schemas.openxmlformats.org/officeDocument/2006/relationships/slide" Target="slides/slide8.xml"/><Relationship Id="rId34" Type="http://schemas.openxmlformats.org/officeDocument/2006/relationships/font" Target="fonts/RobotoMon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RobotoMon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5fd746e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5fd746e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45fd746e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59be2a0c5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59be2a0c5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659be2a0c5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59be2a0c5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59be2a0c5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659be2a0c5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59be2a0c5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59be2a0c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659be2a0c5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59be2a0c5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59be2a0c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659be2a0c5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59be2a0c5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59be2a0c5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659be2a0c5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59be2a0c5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59be2a0c5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659be2a0c5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59be2a0c5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59be2a0c5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659be2a0c5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59be2a0c5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59be2a0c5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659be2a0c5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59be2a0c5_0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59be2a0c5_0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659be2a0c5_0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59be2a0c5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59be2a0c5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659be2a0c5_0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59be2a0c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59be2a0c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659be2a0c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59be2a0c5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59be2a0c5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659be2a0c5_0_2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59be2a0c5_0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59be2a0c5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659be2a0c5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59be2a0c5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659be2a0c5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659be2a0c5_0_2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6c4e9c43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6c4e9c43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36c4e9c43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59be2a0c5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59be2a0c5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659be2a0c5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59be2a0c5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59be2a0c5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CSV = Comma Separated Values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659be2a0c5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59be2a0c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59be2a0c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659be2a0c5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59be2a0c5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59be2a0c5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659be2a0c5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59be2a0c5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59be2a0c5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659be2a0c5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59be2a0c5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59be2a0c5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659be2a0c5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028701" y="1857375"/>
            <a:ext cx="10325098" cy="2157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6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028701" y="4289522"/>
            <a:ext cx="5114924" cy="1582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962775" y="4246650"/>
            <a:ext cx="229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6672263" y="4289522"/>
            <a:ext cx="0" cy="158264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" name="Google Shape;24;p2"/>
          <p:cNvSpPr txBox="1"/>
          <p:nvPr>
            <p:ph idx="2" type="body"/>
          </p:nvPr>
        </p:nvSpPr>
        <p:spPr>
          <a:xfrm>
            <a:off x="6962774" y="4585212"/>
            <a:ext cx="4391025" cy="1286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ctrTitle"/>
          </p:nvPr>
        </p:nvSpPr>
        <p:spPr>
          <a:xfrm>
            <a:off x="1028701" y="1857375"/>
            <a:ext cx="10325098" cy="2157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6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1028701" y="4289522"/>
            <a:ext cx="10325098" cy="15826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4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44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3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None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Roboto Mono"/>
              <a:buNone/>
              <a:defRPr i="0" sz="2400" u="none" cap="none" strike="noStrike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•"/>
              <a:defRPr i="0" sz="24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None/>
              <a:defRPr i="0" sz="32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i="0" sz="2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9318172" y="6356350"/>
            <a:ext cx="7837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570028" y="6356350"/>
            <a:ext cx="7837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0319657" y="6356350"/>
            <a:ext cx="0" cy="3651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ata.austintexas.gov/Transportation-and-Mobility/Real-Time-Traffic-Incident-Reports/dx9v-zd7x/about_dat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ctrTitle"/>
          </p:nvPr>
        </p:nvSpPr>
        <p:spPr>
          <a:xfrm>
            <a:off x="1028701" y="1857375"/>
            <a:ext cx="10325100" cy="215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to Pandas</a:t>
            </a:r>
            <a:endParaRPr/>
          </a:p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6962774" y="4585212"/>
            <a:ext cx="4391100" cy="12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Charlie Dey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Susan Lindsey</a:t>
            </a:r>
            <a:endParaRPr/>
          </a:p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idx="1" type="subTitle"/>
          </p:nvPr>
        </p:nvSpPr>
        <p:spPr>
          <a:xfrm>
            <a:off x="1028701" y="4289522"/>
            <a:ext cx="5115000" cy="1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Chef's Knife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Print how many unique values are in the 'Issue Reported' column.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 A solution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How many unique types of issues are reported?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df['Issue Reported'].nunique()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Optional: list the top 10 most frequent issues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df['Issue Reported'].value_counts().head(10)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🧭 Part 2: Querying and Filtering Data</a:t>
            </a:r>
            <a:endParaRPr/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Ask Questions of Our Data?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Simple query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df[df['Issue Reported'] == 'Crash Urgent']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Incidents on a specific street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df[df['Address'].str.contains('IH 35', na=False)]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Multiple conditions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df[(df['Issue Reported'] == 'Crash Urgent') &amp; (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df['Address'].str.contains('IH 35', na=False))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</a:t>
            </a:r>
            <a:endParaRPr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many “Traffic Hazard” incidents occurred in 2023?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about</a:t>
            </a:r>
            <a:r>
              <a:rPr lang="en-US"/>
              <a:t> in 2024?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</a:t>
            </a:r>
            <a:endParaRPr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Convert date column to datetime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df['Published Date'] = pd.to_datetime(df['Published Date'])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Filter for year 2023 and "Traffic Hazard"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hazards_2023 = df[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  (df['Published Date'].dt.year == 2023) &amp;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    (df['Issue Reported'] == 'Traffic Hazard')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Count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len(hazards_2023)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🧭 Part 3: Lambda Functions + Side Quest</a:t>
            </a:r>
            <a:endParaRPr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Anonymous one-line function: </a:t>
            </a:r>
            <a:r>
              <a:rPr lang="en-US" sz="2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lambda x: x + 1</a:t>
            </a:r>
            <a:br>
              <a:rPr lang="en-US" sz="2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●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Useful for short operations in data transformations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# Clean up issue descriptions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df['Issue Lower'] = df['Issue Reported'].apply</a:t>
            </a:r>
            <a:b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(lambda x: x.lower() if pd.notnull(x) else x)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# Extract year from date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df['Year'] = pd.to_datetime</a:t>
            </a:r>
            <a:b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(df['Published Date']).apply(lambda x: x.year)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 Lambda Function?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⚔️ 🧭 Side Quest: Lambda in Machine Learning</a:t>
            </a:r>
            <a:endParaRPr sz="4100"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lambda functions are often used for quick feature engineering or inside pipelines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from sklearn.preprocessing import FunctionTransformer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# Use lambda inside a pipeline step (optional preview)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latin typeface="Courier New"/>
                <a:ea typeface="Courier New"/>
                <a:cs typeface="Courier New"/>
                <a:sym typeface="Courier New"/>
              </a:rPr>
              <a:t>transformer = FunctionTransformer(lambda x: x**2)</a:t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 Lambda Function?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Macro Challenge:</a:t>
            </a:r>
            <a:endParaRPr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Create a new column that returns True if the incident occurred in rush hour (e.g., 7–9am or 4–6pm).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Hint - Just like we scraped out the year, we have to scrape out the hour part. (Python might change our AM/PM into 24 time. 7 through 9 or 16 through 18) put this in a new column called 'hour'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Analyze that new </a:t>
            </a:r>
            <a:r>
              <a:rPr lang="en-US"/>
              <a:t>column</a:t>
            </a:r>
            <a:r>
              <a:rPr lang="en-US"/>
              <a:t> (if it's </a:t>
            </a:r>
            <a:r>
              <a:rPr lang="en-US"/>
              <a:t>between</a:t>
            </a:r>
            <a:r>
              <a:rPr lang="en-US"/>
              <a:t> 7-9 or 16-18, value=True, else Value = False)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Macro Challenge:</a:t>
            </a:r>
            <a:endParaRPr/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# Extract hour from datetime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df['Hour'] = df['Published Date'].dt.hour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# Define rush hour times (7–9am and 4–6pm)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def is_rush_hour(hour):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    return (7 &lt;= hour &lt;= 9) or (16 &lt;= hour &lt;= 18)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df['Rush Hour'] = df['Hour'].apply(is_rush_hour)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# Preview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200">
                <a:latin typeface="Courier New"/>
                <a:ea typeface="Courier New"/>
                <a:cs typeface="Courier New"/>
                <a:sym typeface="Courier New"/>
              </a:rPr>
              <a:t>df[['Published Date', 'Hour', 'Rush Hour']].head()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🧭 Part 4: Advanced Pandas Techniques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# Grouping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df.groupby('Issue Reported').size().sort_values(ascending=False).head(10)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# Time-based grouping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df['Date'] = pd.to_datetime(df['Published Date'])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df['Month'] = df['Date'].dt.month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monthly_counts = df.groupby('Month').size()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# Aggregations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df.groupby('Issue Reported')['Traffic Report ID'].count()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# Sorting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400">
                <a:latin typeface="Courier New"/>
                <a:ea typeface="Courier New"/>
                <a:cs typeface="Courier New"/>
                <a:sym typeface="Courier New"/>
              </a:rPr>
              <a:t>df.sort_values(by='Published Date', ascending=False).head()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Up with Pandas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to Pandas + Lambda Functions + Advanced Techniques</a:t>
            </a:r>
            <a:endParaRPr/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🎯 Learning Goals: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Ultimate Goal: Understand what Pandas is and why it’s useful.</a:t>
            </a:r>
            <a:br>
              <a:rPr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Load and inspect real-world data (Austin Traffic).</a:t>
            </a:r>
            <a:br>
              <a:rPr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Perform basic data exploration and statistics.</a:t>
            </a:r>
            <a:br>
              <a:rPr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Query and filter data (using conditions and lambda functions).</a:t>
            </a:r>
            <a:br>
              <a:rPr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Connect lambda functions to their broader use in Machine Learning.</a:t>
            </a:r>
            <a:br>
              <a:rPr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Explore advanced Pandas techniques like groupby, sorting, and aggregation.</a:t>
            </a:r>
            <a:endParaRPr sz="3600"/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Which month has the highest number of “Crash Urgent” reports?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Which month has the highest number of “LOOSE LIVESTOCK” reports?</a:t>
            </a:r>
            <a:endParaRPr/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💬 Mini Challenge:</a:t>
            </a:r>
            <a:endParaRPr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crash_urgent = df[df['Issue Reported'] == 'Crash Urgent']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crash_urgent.groupby('Month').size().sort_values(ascending=False)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may have to Google or ask ChatGPT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Question? Comments?</a:t>
            </a:r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516987"/>
            <a:ext cx="621250" cy="5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Let's Do This!</a:t>
            </a:r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Fire up Jupyter!</a:t>
            </a:r>
            <a:br>
              <a:rPr lang="en-US"/>
            </a:br>
            <a:br>
              <a:rPr lang="en-US"/>
            </a:br>
            <a:r>
              <a:rPr lang="en-US"/>
              <a:t>Download Austin Real-Time Traffic Incident Reports from: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https://data.austintexas.gov/Transportation-and-Mobility/Real-Time-Traffic-Incident-Reports/dx9v-zd7x/about_data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(or GOOGLE: Austin Real-Time Traffic Incidents)</a:t>
            </a:r>
            <a:br>
              <a:rPr lang="en-US"/>
            </a:b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The Data</a:t>
            </a:r>
            <a:endParaRPr/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500" y="1548525"/>
            <a:ext cx="10147000" cy="344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The Data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500" y="1548525"/>
            <a:ext cx="10147000" cy="344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13" y="1390650"/>
            <a:ext cx="55911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838200" y="365125"/>
            <a:ext cx="10515600" cy="8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🧭 Part 1: Introduction to Pandas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838200" y="1825625"/>
            <a:ext cx="5037600" cy="3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Python library for working with tabular data.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Like Excel, but way more powerful and programmable.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48400" y="1122200"/>
            <a:ext cx="10305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Pandas?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800" y="1465425"/>
            <a:ext cx="5403876" cy="39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✅ Hands-on Steps:</a:t>
            </a:r>
            <a:endParaRPr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import pandas as pd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Load the dataset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 = pd.read_csv("Austin_traffic_data.csv")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# Preview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df.head()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🔍 Inspecting the Data:</a:t>
            </a:r>
            <a:br>
              <a:rPr lang="en-US"/>
            </a:br>
            <a:r>
              <a:rPr lang="en-US"/>
              <a:t>What do these commands do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df.shape  # (rows, columns)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df.columns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df.info()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df.describe()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🔍 Inspecting the Data: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Shape of the data (rows, columns)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df.shape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Column names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df.columns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Quick summary of the dataframe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df.info()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# Summary statistics (only numerical columns)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df.describe()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10570028" y="6356350"/>
            <a:ext cx="783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