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6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12192000"/>
  <p:notesSz cx="6858000" cy="9144000"/>
  <p:embeddedFontLst>
    <p:embeddedFont>
      <p:font typeface="Roboto Condensed"/>
      <p:regular r:id="rId26"/>
      <p:bold r:id="rId27"/>
      <p:italic r:id="rId28"/>
      <p:boldItalic r:id="rId29"/>
    </p:embeddedFont>
    <p:embeddedFont>
      <p:font typeface="Helvetica Neue"/>
      <p:bold r:id="rId30"/>
      <p:boldItalic r:id="rId31"/>
    </p:embeddedFont>
    <p:embeddedFont>
      <p:font typeface="Roboto Mono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Condensed-regular.fntdata"/><Relationship Id="rId25" Type="http://schemas.openxmlformats.org/officeDocument/2006/relationships/slide" Target="slides/slide21.xml"/><Relationship Id="rId28" Type="http://schemas.openxmlformats.org/officeDocument/2006/relationships/font" Target="fonts/RobotoCondensed-italic.fntdata"/><Relationship Id="rId27" Type="http://schemas.openxmlformats.org/officeDocument/2006/relationships/font" Target="fonts/RobotoCondense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Condensed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HelveticaNeue-boldItalic.fntdata"/><Relationship Id="rId30" Type="http://schemas.openxmlformats.org/officeDocument/2006/relationships/font" Target="fonts/HelveticaNeue-bold.fntdata"/><Relationship Id="rId11" Type="http://schemas.openxmlformats.org/officeDocument/2006/relationships/slide" Target="slides/slide7.xml"/><Relationship Id="rId33" Type="http://schemas.openxmlformats.org/officeDocument/2006/relationships/font" Target="fonts/RobotoMono-bold.fntdata"/><Relationship Id="rId10" Type="http://schemas.openxmlformats.org/officeDocument/2006/relationships/slide" Target="slides/slide6.xml"/><Relationship Id="rId32" Type="http://schemas.openxmlformats.org/officeDocument/2006/relationships/font" Target="fonts/RobotoMono-regular.fntdata"/><Relationship Id="rId13" Type="http://schemas.openxmlformats.org/officeDocument/2006/relationships/slide" Target="slides/slide9.xml"/><Relationship Id="rId35" Type="http://schemas.openxmlformats.org/officeDocument/2006/relationships/font" Target="fonts/RobotoMono-boldItalic.fntdata"/><Relationship Id="rId12" Type="http://schemas.openxmlformats.org/officeDocument/2006/relationships/slide" Target="slides/slide8.xml"/><Relationship Id="rId34" Type="http://schemas.openxmlformats.org/officeDocument/2006/relationships/font" Target="fonts/RobotoMono-italic.fnt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45fd746e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45fd746e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245fd746e2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66fd728dd5_0_7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66fd728dd5_0_7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66fd728dd5_0_7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6fd728dd5_0_8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66fd728dd5_0_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66fd728dd5_0_8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6fd728dd5_0_9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66fd728dd5_0_9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366fd728dd5_0_9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66fd728dd5_0_1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66fd728dd5_0_10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66fd728dd5_0_10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66fd728dd5_0_1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66fd728dd5_0_1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366fd728dd5_0_1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66fd728dd5_0_1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366fd728dd5_0_1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66fd728dd5_0_12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66fd728dd5_0_1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66fd728dd5_0_13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366fd728dd5_0_13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66fd728dd5_0_1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66fd728dd5_0_1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366fd728dd5_0_13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66fd728dd5_0_14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66fd728dd5_0_14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g366fd728dd5_0_14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66fd728dd5_0_15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66fd728dd5_0_1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g366fd728dd5_0_15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6fd728dd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6fd728dd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g366fd728dd5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66fd728dd5_0_16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66fd728dd5_0_16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g366fd728dd5_0_16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66fd728dd5_0_17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66fd728dd5_0_17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g366fd728dd5_0_17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6fd728dd5_0_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6fd728dd5_0_2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366fd728dd5_0_2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66fd728dd5_0_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66fd728dd5_0_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366fd728dd5_0_1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5ddb87d97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5ddb87d97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65ddb87d97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66fd728dd5_0_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66fd728dd5_0_4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g366fd728dd5_0_4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66fd728dd5_0_5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66fd728dd5_0_5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366fd728dd5_0_5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66fd728dd5_0_6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66fd728dd5_0_6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366fd728dd5_0_6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66fd728dd5_0_6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66fd728dd5_0_6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366fd728dd5_0_6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1028701" y="1857375"/>
            <a:ext cx="10325098" cy="2157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60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028701" y="4289522"/>
            <a:ext cx="5114924" cy="15826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"/>
          <p:cNvSpPr txBox="1"/>
          <p:nvPr/>
        </p:nvSpPr>
        <p:spPr>
          <a:xfrm>
            <a:off x="6962775" y="4246650"/>
            <a:ext cx="2292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" name="Google Shape;23;p2"/>
          <p:cNvCxnSpPr/>
          <p:nvPr/>
        </p:nvCxnSpPr>
        <p:spPr>
          <a:xfrm>
            <a:off x="6672263" y="4289522"/>
            <a:ext cx="0" cy="1582641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24" name="Google Shape;24;p2"/>
          <p:cNvSpPr txBox="1"/>
          <p:nvPr>
            <p:ph idx="2" type="body"/>
          </p:nvPr>
        </p:nvSpPr>
        <p:spPr>
          <a:xfrm>
            <a:off x="6962774" y="4585212"/>
            <a:ext cx="4391025" cy="12869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i="0" sz="1000" u="none" cap="none" strike="noStrike">
                <a:solidFill>
                  <a:schemeClr val="dk1"/>
                </a:solidFill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i="0" sz="1000" u="none" cap="none" strike="noStrike">
                <a:solidFill>
                  <a:schemeClr val="dk1"/>
                </a:solidFill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i="0" sz="1000" u="none" cap="none" strike="noStrike">
                <a:solidFill>
                  <a:schemeClr val="dk1"/>
                </a:solidFill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i="0" sz="1000" u="none" cap="none" strike="noStrike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3"/>
          <p:cNvSpPr txBox="1"/>
          <p:nvPr>
            <p:ph type="ctrTitle"/>
          </p:nvPr>
        </p:nvSpPr>
        <p:spPr>
          <a:xfrm>
            <a:off x="1028701" y="1857375"/>
            <a:ext cx="10325098" cy="2157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60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1028701" y="4289522"/>
            <a:ext cx="10325098" cy="15826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44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44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2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alibri"/>
              <a:buNone/>
              <a:defRPr i="0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  <a:defRPr i="0" sz="1800" u="none" cap="none" strike="noStrike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32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Roboto Condensed"/>
              <a:buNone/>
              <a:defRPr sz="18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Mono"/>
              <a:buNone/>
              <a:defRPr i="0" sz="2400" u="none" cap="none" strike="noStrik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Roboto Mono"/>
              <a:buNone/>
              <a:defRPr i="0" u="none" cap="none" strike="noStrike">
                <a:solidFill>
                  <a:srgbClr val="7F7F7F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Roboto Mono"/>
              <a:buNone/>
              <a:defRPr i="0" sz="2400" u="none" cap="none" strike="noStrike">
                <a:solidFill>
                  <a:srgbClr val="7F7F7F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Roboto Mono"/>
              <a:buNone/>
              <a:defRPr i="0" sz="2400" u="none" cap="none" strike="noStrike">
                <a:solidFill>
                  <a:srgbClr val="7F7F7F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Roboto Mono"/>
              <a:buNone/>
              <a:defRPr i="0" sz="2400" u="none" cap="none" strike="noStrike">
                <a:solidFill>
                  <a:srgbClr val="7F7F7F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810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Mono"/>
              <a:buChar char="•"/>
              <a:defRPr i="0" sz="2400" u="none" cap="none" strike="noStrik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810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Mono"/>
              <a:buChar char="•"/>
              <a:defRPr i="0" sz="2400" u="none" cap="none" strike="noStrik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810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Mono"/>
              <a:buChar char="•"/>
              <a:defRPr i="0" sz="2400" u="none" cap="none" strike="noStrik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810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 Mono"/>
              <a:buChar char="•"/>
              <a:defRPr i="0" sz="2400" u="none" cap="none" strike="noStrike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Condensed"/>
              <a:buNone/>
              <a:defRPr i="0" sz="32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alibri"/>
              <a:buNone/>
              <a:defRPr i="0" sz="24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i="0" sz="2400" u="none" cap="none" strike="noStrike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None/>
              <a:defRPr b="1" i="0" sz="4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7F7F7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9318172" y="6356350"/>
            <a:ext cx="78377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10570028" y="6356350"/>
            <a:ext cx="78377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Google Shape;15;p1"/>
          <p:cNvCxnSpPr/>
          <p:nvPr/>
        </p:nvCxnSpPr>
        <p:spPr>
          <a:xfrm>
            <a:off x="10319657" y="6356350"/>
            <a:ext cx="0" cy="365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type="ctrTitle"/>
          </p:nvPr>
        </p:nvSpPr>
        <p:spPr>
          <a:xfrm>
            <a:off x="1028701" y="1857375"/>
            <a:ext cx="10325100" cy="2157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 to Matplotlib</a:t>
            </a:r>
            <a:endParaRPr/>
          </a:p>
        </p:txBody>
      </p:sp>
      <p:sp>
        <p:nvSpPr>
          <p:cNvPr id="71" name="Google Shape;71;p10"/>
          <p:cNvSpPr txBox="1"/>
          <p:nvPr>
            <p:ph idx="2" type="body"/>
          </p:nvPr>
        </p:nvSpPr>
        <p:spPr>
          <a:xfrm>
            <a:off x="6962774" y="4585212"/>
            <a:ext cx="4391100" cy="128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Charlie Dey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Susan D Lindsey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10"/>
          <p:cNvSpPr txBox="1"/>
          <p:nvPr>
            <p:ph idx="1" type="subTitle"/>
          </p:nvPr>
        </p:nvSpPr>
        <p:spPr>
          <a:xfrm>
            <a:off x="1028701" y="4289522"/>
            <a:ext cx="5115000" cy="15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The Artist's Paintbrush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Optional: Add Legend for Readability</a:t>
            </a:r>
            <a:endParaRPr b="0"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700">
                <a:latin typeface="Courier New"/>
                <a:ea typeface="Courier New"/>
                <a:cs typeface="Courier New"/>
                <a:sym typeface="Courier New"/>
              </a:rPr>
              <a:t># Add a custom legend</a:t>
            </a:r>
            <a:endParaRPr b="1" sz="17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700">
                <a:latin typeface="Courier New"/>
                <a:ea typeface="Courier New"/>
                <a:cs typeface="Courier New"/>
                <a:sym typeface="Courier New"/>
              </a:rPr>
              <a:t>import matplotlib.patches as mpatches</a:t>
            </a:r>
            <a:endParaRPr b="1" sz="17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700">
                <a:latin typeface="Courier New"/>
                <a:ea typeface="Courier New"/>
                <a:cs typeface="Courier New"/>
                <a:sym typeface="Courier New"/>
              </a:rPr>
              <a:t>legend_handles = [mpatches.Patch(color=color, label=issue) for issue, color in issue_colors.items()]</a:t>
            </a:r>
            <a:endParaRPr b="1" sz="17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700">
                <a:latin typeface="Courier New"/>
                <a:ea typeface="Courier New"/>
                <a:cs typeface="Courier New"/>
                <a:sym typeface="Courier New"/>
              </a:rPr>
              <a:t>plt.legend(handles=legend_handles, title="Issue Reported", loc='lower left')</a:t>
            </a:r>
            <a:endParaRPr b="1" sz="17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6" name="Google Shape;146;p19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3: Histograms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Distribution of incidents by hour of day</a:t>
            </a:r>
            <a:endParaRPr/>
          </a:p>
        </p:txBody>
      </p:sp>
      <p:sp>
        <p:nvSpPr>
          <p:cNvPr id="153" name="Google Shape;153;p2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plt.hist(df['Hour'], bins=24, color='orange', edgecolor='black')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plt.title("Incidents by Hour of Day")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plt.xlabel("Hour")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plt.ylabel("Number of Incidents")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20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3: Histograms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: Create a histogram of incidents by month. What time of year is busiest?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2" name="Google Shape;162;p21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3: Histograms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69" name="Google Shape;169;p2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plt.hist(df['Month'], bins=12, color='teal', edgecolor='black')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plt.title("Incidents by Month")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plt.xlabel("Month")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plt.ylabel("Number of Incidents")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plt.xticks(range(1, 13))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0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0" name="Google Shape;170;p22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4: Bar Charts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Most common types of issues</a:t>
            </a:r>
            <a:endParaRPr/>
          </a:p>
        </p:txBody>
      </p:sp>
      <p:sp>
        <p:nvSpPr>
          <p:cNvPr id="177" name="Google Shape;177;p2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top_issues = df['Issue Reported'].value_counts().head(5)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top_issues.plot(kind='bar', color='skyblue')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plt.title("Top 5 Traffic Issues Reported")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plt.xlabel("Issue")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plt.ylabel("Number of Reports")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plt.xticks(rotation=45)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8" name="Google Shape;178;p23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4: Bar Charts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</a:t>
            </a:r>
            <a:endParaRPr/>
          </a:p>
        </p:txBody>
      </p:sp>
      <p:sp>
        <p:nvSpPr>
          <p:cNvPr id="185" name="Google Shape;185;p2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: Plot the number of “Crash Urgent” reports per month.</a:t>
            </a:r>
            <a:endParaRPr b="1" sz="3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Google Shape;186;p24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4: Bar Charts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</a:t>
            </a:r>
            <a:endParaRPr/>
          </a:p>
        </p:txBody>
      </p:sp>
      <p:sp>
        <p:nvSpPr>
          <p:cNvPr id="193" name="Google Shape;193;p2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# Filter just 'Crash Urgent' reports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crash_df = df[df['Issue Reported'] == 'Crash Urgent']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# Group by month and count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monthly_crashes = crash_df.groupby('Month').size()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monthly_crashes.plot(kind='bar', color='crimson', edgecolor='black')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plt.title("Crash Urgent Reports by Month")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plt.xlabel("Month")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plt.ylabel("Number of Reports")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plt.xticks(rotation=0)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plt.grid(axis='y')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4" name="Google Shape;194;p25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5: Line Plots for Time Series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Incident trends over time</a:t>
            </a:r>
            <a:endParaRPr/>
          </a:p>
        </p:txBody>
      </p:sp>
      <p:sp>
        <p:nvSpPr>
          <p:cNvPr id="201" name="Google Shape;201;p2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daily_counts = df.groupby(df['Published Date'].dt.date).size()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daily_counts.plot(figsize=(12, 4), title="Daily Incident Reports Over Time")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plt.xlabel("Date")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plt.ylabel("Number of Reports")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3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2" name="Google Shape;202;p26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5: </a:t>
            </a:r>
            <a:r>
              <a:rPr lang="en-US"/>
              <a:t>Line Plots for Time Series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</a:t>
            </a:r>
            <a:endParaRPr/>
          </a:p>
        </p:txBody>
      </p:sp>
      <p:sp>
        <p:nvSpPr>
          <p:cNvPr id="209" name="Google Shape;209;p2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Challenge: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 Plot incidents by week and by month.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7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5: Line Plots for Time Series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</a:t>
            </a:r>
            <a:endParaRPr/>
          </a:p>
        </p:txBody>
      </p:sp>
      <p:sp>
        <p:nvSpPr>
          <p:cNvPr id="217" name="Google Shape;217;p28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# Create a new column for week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df['Week'] = df['Published Date'].dt.to_period('W').apply(lambda r: r.start_time)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# Group by week and count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weekly_counts = df.groupby('Week').size()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# Plot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weekly_counts.plot(figsize=(12, 4), title="Weekly Incident Reports")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plt.xlabel("Week")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plt.ylabel("Number of Reports")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3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8" name="Google Shape;218;p28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 Part 1: What Is Matplotlib?</a:t>
            </a:r>
            <a:endParaRPr/>
          </a:p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Why We Visualize Data</a:t>
            </a:r>
            <a:endParaRPr b="1"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18288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Reveal patterns</a:t>
            </a: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Spot outliers</a:t>
            </a: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Communicate insights</a:t>
            </a: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-3619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Char char="●"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Find Errors in our Data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2286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3100">
                <a:latin typeface="Arial"/>
                <a:ea typeface="Arial"/>
                <a:cs typeface="Arial"/>
                <a:sym typeface="Arial"/>
              </a:rPr>
              <a:t>In a nutshell: To see the Big Picture (hehehe)</a:t>
            </a:r>
            <a:endParaRPr b="1" sz="3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800"/>
          </a:p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6: Bonus – Customization &amp; Subplots </a:t>
            </a:r>
            <a:endParaRPr/>
          </a:p>
        </p:txBody>
      </p:sp>
      <p:sp>
        <p:nvSpPr>
          <p:cNvPr id="225" name="Google Shape;225;p29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## Add Style</a:t>
            </a:r>
            <a:b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</a:b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plt.style.use('ggplot')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fig, axs = plt.subplots(1, 2, figsize=(12, 4))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axs[0].hist(df['Hour'], bins=24, color='purple')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axs[0].set_title("Hour of Day")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axs[1].bar(top_issues.index, top_issues.values, color='green')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axs[1].set_title("Top 5 Issues")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plt.tight_layout()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6" name="Google Shape;226;p29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/>
              <a:t>🔹Part 7: Final Challenge – Visual Data Storytelling </a:t>
            </a:r>
            <a:endParaRPr sz="4100"/>
          </a:p>
        </p:txBody>
      </p:sp>
      <p:sp>
        <p:nvSpPr>
          <p:cNvPr id="233" name="Google Shape;233;p3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🎯 Challenge: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2000">
                <a:latin typeface="Arial"/>
                <a:ea typeface="Arial"/>
                <a:cs typeface="Arial"/>
                <a:sym typeface="Arial"/>
              </a:rPr>
              <a:t>Use 2–3 different plots to explore patterns in the data. What can you discover visually?</a:t>
            </a:r>
            <a:endParaRPr i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latin typeface="Arial"/>
                <a:ea typeface="Arial"/>
                <a:cs typeface="Arial"/>
                <a:sym typeface="Arial"/>
              </a:rPr>
              <a:t>:</a:t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What areas of the city have the most urgent crashes? (look a sections of Longitudes/Latitudes)</a:t>
            </a:r>
            <a:br>
              <a:rPr b="1" lang="en-US" sz="2000">
                <a:latin typeface="Arial"/>
                <a:ea typeface="Arial"/>
                <a:cs typeface="Arial"/>
                <a:sym typeface="Arial"/>
              </a:rPr>
            </a:b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Do crash locations cluster around highways? or certain roads (look at the address?)</a:t>
            </a:r>
            <a:br>
              <a:rPr b="1" lang="en-US" sz="2000">
                <a:latin typeface="Arial"/>
                <a:ea typeface="Arial"/>
                <a:cs typeface="Arial"/>
                <a:sym typeface="Arial"/>
              </a:rPr>
            </a:b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Arial"/>
              <a:buChar char="●"/>
            </a:pPr>
            <a:r>
              <a:rPr b="1" lang="en-US" sz="2000">
                <a:latin typeface="Arial"/>
                <a:ea typeface="Arial"/>
                <a:cs typeface="Arial"/>
                <a:sym typeface="Arial"/>
              </a:rPr>
              <a:t>Answer a question that we haven't asked </a:t>
            </a:r>
            <a:endParaRPr b="1"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700"/>
          </a:p>
        </p:txBody>
      </p:sp>
      <p:sp>
        <p:nvSpPr>
          <p:cNvPr id="234" name="Google Shape;234;p30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 1. Basic Line Plot</a:t>
            </a:r>
            <a:endParaRPr/>
          </a:p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import matplotlib.pyplot as plt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# Inline plotting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%matplotlib inline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# Basic line plot example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x = [1, 2, 3, 4]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y = [10, 20, 25, 30]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plt.plot(x, y) # plt.plot(x, y, 'color')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plt.title("Simple Line Plot")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plt.xlabel("X")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plt.ylabel("Y")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15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Visualizing Geographic Incidents (Latitude vs Longitude)</a:t>
            </a:r>
            <a:endParaRPr/>
          </a:p>
        </p:txBody>
      </p:sp>
      <p:sp>
        <p:nvSpPr>
          <p:cNvPr id="96" name="Google Shape;96;p1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plt.figure(figsize=(10, 6))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plt.scatter(df['Longitude'], df['Latitude'], alpha=0.3, s=10)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plt.title("Traffic Incidents in Austin")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plt.xlabel("Longitude")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plt.ylabel("Latitude")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3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7" name="Google Shape;97;p13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04" name="Google Shape;104;p1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: There are obviously errors in our data that we've never taken care of.</a:t>
            </a: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r>
              <a:rPr lang="en-US" sz="2100">
                <a:latin typeface="Arial"/>
                <a:ea typeface="Arial"/>
                <a:cs typeface="Arial"/>
                <a:sym typeface="Arial"/>
              </a:rPr>
              <a:t>Drop all Longitude/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Latitude rows where the data is wrong, either 0 or "not Austin"</a:t>
            </a: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br>
              <a:rPr lang="en-US" sz="2100">
                <a:latin typeface="Arial"/>
                <a:ea typeface="Arial"/>
                <a:cs typeface="Arial"/>
                <a:sym typeface="Arial"/>
              </a:rPr>
            </a:br>
            <a:r>
              <a:rPr lang="en-US" sz="2100">
                <a:latin typeface="Arial"/>
                <a:ea typeface="Arial"/>
                <a:cs typeface="Arial"/>
                <a:sym typeface="Arial"/>
              </a:rPr>
              <a:t> 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5" name="Google Shape;105;p14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12" name="Google Shape;112;p1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: Try coloring points by the top 5 issues reported using </a:t>
            </a:r>
            <a:r>
              <a:rPr lang="en-US" sz="2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c=...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 or using a different marker for each issue type.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100">
                <a:latin typeface="Arial"/>
                <a:ea typeface="Arial"/>
                <a:cs typeface="Arial"/>
                <a:sym typeface="Arial"/>
              </a:rPr>
              <a:t>✅ </a:t>
            </a:r>
            <a:r>
              <a:rPr b="1" lang="en-US" sz="2100">
                <a:latin typeface="Arial"/>
                <a:ea typeface="Arial"/>
                <a:cs typeface="Arial"/>
                <a:sym typeface="Arial"/>
              </a:rPr>
              <a:t>Challenge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: Try coloring points by the top 5 issues reported using </a:t>
            </a:r>
            <a:r>
              <a:rPr lang="en-US" sz="2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c=...</a:t>
            </a:r>
            <a:r>
              <a:rPr lang="en-US" sz="2100">
                <a:latin typeface="Arial"/>
                <a:ea typeface="Arial"/>
                <a:cs typeface="Arial"/>
                <a:sym typeface="Arial"/>
              </a:rPr>
              <a:t> or using a different marker for each issue type.</a:t>
            </a:r>
            <a:endParaRPr sz="21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 Get top 5 most common issues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### Your Code Here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 Filter dataset to only include these top 5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### Your Code Here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 Assign a color to each issue type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### Your Code Here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 Map color values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900">
                <a:latin typeface="Courier New"/>
                <a:ea typeface="Courier New"/>
                <a:cs typeface="Courier New"/>
                <a:sym typeface="Courier New"/>
              </a:rPr>
              <a:t>### Your Code Here</a:t>
            </a:r>
            <a:endParaRPr b="1"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1" name="Google Shape;121;p16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Challenge!</a:t>
            </a:r>
            <a:endParaRPr/>
          </a:p>
        </p:txBody>
      </p:sp>
      <p:sp>
        <p:nvSpPr>
          <p:cNvPr id="128" name="Google Shape;128;p17"/>
          <p:cNvSpPr txBox="1"/>
          <p:nvPr>
            <p:ph idx="1" type="body"/>
          </p:nvPr>
        </p:nvSpPr>
        <p:spPr>
          <a:xfrm>
            <a:off x="838200" y="1952300"/>
            <a:ext cx="53703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import matplotlib.pyplot as plt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# Get top 5 most common issues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top_issues = df['Issue Reported'].value_counts().head(5).index.tolist()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# Filter dataset to only include these top 5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df_top_issues = df[df['Issue Reported'].isin(top_issues)].copy()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9" name="Google Shape;129;p17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0" name="Google Shape;130;p17"/>
          <p:cNvSpPr txBox="1"/>
          <p:nvPr>
            <p:ph idx="1" type="body"/>
          </p:nvPr>
        </p:nvSpPr>
        <p:spPr>
          <a:xfrm>
            <a:off x="6345175" y="1952300"/>
            <a:ext cx="53703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# Assign a color to each issue type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issue_colors = {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    top_issues[0]: 'red',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    top_issues[1]: 'orange',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    top_issues[2]: 'green',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    top_issues[3]: 'blue',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    top_issues[4]: 'purple',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# Map color values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>
                <a:latin typeface="Courier New"/>
                <a:ea typeface="Courier New"/>
                <a:cs typeface="Courier New"/>
                <a:sym typeface="Courier New"/>
              </a:rPr>
              <a:t>df_top_issues['Color'] = df_top_issues['Issue Reported'].map(issue_colors)</a:t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🔹Part 2: Scatter Plots</a:t>
            </a:r>
            <a:br>
              <a:rPr lang="en-US"/>
            </a:b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Use Case: </a:t>
            </a: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Challenge</a:t>
            </a:r>
            <a:r>
              <a:rPr b="0" lang="en-US" sz="2800">
                <a:latin typeface="Calibri"/>
                <a:ea typeface="Calibri"/>
                <a:cs typeface="Calibri"/>
                <a:sym typeface="Calibri"/>
              </a:rPr>
              <a:t>!</a:t>
            </a:r>
            <a:endParaRPr/>
          </a:p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# Plot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plt.figure(figsize=(10, 6))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plt.scatter(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    df_top_issues['Longitude'], 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    df_top_issues['Latitude'], 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    c=df_top_issues['Color'], 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    alpha=0.5, 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    s=10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plt.title("Scatter Plot of Top 5 Traffic Issues by Location")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plt.xlabel("Longitude")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plt.ylabel("Latitude")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plt.grid(True)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200">
                <a:latin typeface="Courier New"/>
                <a:ea typeface="Courier New"/>
                <a:cs typeface="Courier New"/>
                <a:sym typeface="Courier New"/>
              </a:rPr>
              <a:t>plt.show()</a:t>
            </a:r>
            <a:endParaRPr b="1" sz="12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3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8" name="Google Shape;138;p18"/>
          <p:cNvSpPr txBox="1"/>
          <p:nvPr>
            <p:ph idx="12" type="sldNum"/>
          </p:nvPr>
        </p:nvSpPr>
        <p:spPr>
          <a:xfrm>
            <a:off x="10570028" y="6356350"/>
            <a:ext cx="7839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